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9"/>
  </p:sldMasterIdLst>
  <p:notesMasterIdLst>
    <p:notesMasterId r:id="rId24"/>
  </p:notesMasterIdLst>
  <p:handoutMasterIdLst>
    <p:handoutMasterId r:id="rId25"/>
  </p:handoutMasterIdLst>
  <p:sldIdLst>
    <p:sldId id="274" r:id="rId10"/>
    <p:sldId id="267" r:id="rId11"/>
    <p:sldId id="314" r:id="rId12"/>
    <p:sldId id="317" r:id="rId13"/>
    <p:sldId id="321" r:id="rId14"/>
    <p:sldId id="320" r:id="rId15"/>
    <p:sldId id="318" r:id="rId16"/>
    <p:sldId id="319" r:id="rId17"/>
    <p:sldId id="306" r:id="rId18"/>
    <p:sldId id="323" r:id="rId19"/>
    <p:sldId id="324" r:id="rId20"/>
    <p:sldId id="322" r:id="rId21"/>
    <p:sldId id="325" r:id="rId22"/>
    <p:sldId id="304" r:id="rId23"/>
  </p:sldIdLst>
  <p:sldSz cx="12192000" cy="6858000"/>
  <p:notesSz cx="6802438" cy="9934575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485C146-0F74-4B21-A226-F042479497BA}">
          <p14:sldIdLst>
            <p14:sldId id="274"/>
            <p14:sldId id="267"/>
            <p14:sldId id="314"/>
            <p14:sldId id="317"/>
            <p14:sldId id="321"/>
            <p14:sldId id="320"/>
            <p14:sldId id="318"/>
            <p14:sldId id="319"/>
            <p14:sldId id="306"/>
            <p14:sldId id="323"/>
            <p14:sldId id="324"/>
            <p14:sldId id="322"/>
            <p14:sldId id="325"/>
            <p14:sldId id="30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148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niel DJORDJEVIC" initials="DD" lastIdx="1" clrIdx="0">
    <p:extLst>
      <p:ext uri="{19B8F6BF-5375-455C-9EA6-DF929625EA0E}">
        <p15:presenceInfo xmlns:p15="http://schemas.microsoft.com/office/powerpoint/2012/main" userId="Daniel DJORDJEVIC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F8F8"/>
    <a:srgbClr val="F5F5F5"/>
    <a:srgbClr val="F2F2F2"/>
    <a:srgbClr val="729EAC"/>
    <a:srgbClr val="003F72"/>
    <a:srgbClr val="AEAEAE"/>
    <a:srgbClr val="1B2426"/>
    <a:srgbClr val="36BCEC"/>
    <a:srgbClr val="C5C5C5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480" autoAdjust="0"/>
    <p:restoredTop sz="85035" autoAdjust="0"/>
  </p:normalViewPr>
  <p:slideViewPr>
    <p:cSldViewPr snapToGrid="0">
      <p:cViewPr>
        <p:scale>
          <a:sx n="100" d="100"/>
          <a:sy n="100" d="100"/>
        </p:scale>
        <p:origin x="2508" y="24"/>
      </p:cViewPr>
      <p:guideLst>
        <p:guide orient="horz" pos="2160"/>
        <p:guide pos="1481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2716" y="-4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customXml" Target="../customXml/item8.xml"/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slide" Target="slides/slide12.xml"/><Relationship Id="rId7" Type="http://schemas.openxmlformats.org/officeDocument/2006/relationships/customXml" Target="../customXml/item7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7.xml"/><Relationship Id="rId20" Type="http://schemas.openxmlformats.org/officeDocument/2006/relationships/slide" Target="slides/slide11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11" Type="http://schemas.openxmlformats.org/officeDocument/2006/relationships/slide" Target="slides/slide2.xml"/><Relationship Id="rId24" Type="http://schemas.openxmlformats.org/officeDocument/2006/relationships/notesMaster" Target="notesMasters/notesMaster1.xml"/><Relationship Id="rId5" Type="http://schemas.openxmlformats.org/officeDocument/2006/relationships/customXml" Target="../customXml/item5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viewProps" Target="viewProps.xml"/><Relationship Id="rId10" Type="http://schemas.openxmlformats.org/officeDocument/2006/relationships/slide" Target="slides/slide1.xml"/><Relationship Id="rId19" Type="http://schemas.openxmlformats.org/officeDocument/2006/relationships/slide" Target="slides/slide10.xml"/><Relationship Id="rId4" Type="http://schemas.openxmlformats.org/officeDocument/2006/relationships/customXml" Target="../customXml/item4.xml"/><Relationship Id="rId9" Type="http://schemas.openxmlformats.org/officeDocument/2006/relationships/slideMaster" Target="slideMasters/slideMaster1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7723" cy="49845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3141" y="0"/>
            <a:ext cx="2947723" cy="49845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A8D525-35B7-450E-8C75-4BE8369D7F5E}" type="datetimeFigureOut">
              <a:rPr lang="fr-FR" smtClean="0"/>
              <a:t>25/04/2019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36123"/>
            <a:ext cx="2947723" cy="49845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3141" y="9436123"/>
            <a:ext cx="2947723" cy="49845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63D3A4-7015-470B-A9C6-A014ED5755A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7723" cy="49845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53141" y="0"/>
            <a:ext cx="2947723" cy="49845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1E5972-CBBB-4023-8759-0C7966C10F27}" type="datetimeFigureOut">
              <a:rPr lang="en-US" smtClean="0"/>
              <a:t>4/25/2019</a:t>
            </a:fld>
            <a:endParaRPr lang="en-US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9475" cy="33528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0244" y="4781014"/>
            <a:ext cx="5441950" cy="3911739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9436123"/>
            <a:ext cx="2947723" cy="49845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53141" y="9436123"/>
            <a:ext cx="2947723" cy="49845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1A5318-939B-41C4-B2B7-F2FA09E45FC8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7A7365-8A65-457F-8A7E-7C196FDD7021}" type="slidenum">
              <a:rPr lang="fr-FR" smtClean="0">
                <a:solidFill>
                  <a:prstClr val="black"/>
                </a:solidFill>
              </a:rPr>
              <a:pPr/>
              <a:t>1</a:t>
            </a:fld>
            <a:endParaRPr lang="fr-FR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66936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Will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1A5318-939B-41C4-B2B7-F2FA09E45FC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0916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Daniel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1A5318-939B-41C4-B2B7-F2FA09E45FC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2824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Daniel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1A5318-939B-41C4-B2B7-F2FA09E45FC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033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Daniel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1A5318-939B-41C4-B2B7-F2FA09E45FC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6862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Daniel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1A5318-939B-41C4-B2B7-F2FA09E45FC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1366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Daniel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1A5318-939B-41C4-B2B7-F2FA09E45FC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6740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Daniel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1A5318-939B-41C4-B2B7-F2FA09E45FC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1532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Daniel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1A5318-939B-41C4-B2B7-F2FA09E45FC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8503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Daniel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1A5318-939B-41C4-B2B7-F2FA09E45FC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0494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Daniel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1A5318-939B-41C4-B2B7-F2FA09E45FC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9848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Will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1A5318-939B-41C4-B2B7-F2FA09E45FC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9611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génér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75484A-00CE-413B-A42D-12133EF7A6D4}" type="slidenum">
              <a:rPr lang="en-US" smtClean="0"/>
              <a:pPr/>
              <a:t>‹N°›</a:t>
            </a:fld>
            <a:endParaRPr lang="en-US"/>
          </a:p>
        </p:txBody>
      </p:sp>
      <p:sp>
        <p:nvSpPr>
          <p:cNvPr id="8" name="Title 11"/>
          <p:cNvSpPr>
            <a:spLocks noGrp="1"/>
          </p:cNvSpPr>
          <p:nvPr>
            <p:ph type="title"/>
          </p:nvPr>
        </p:nvSpPr>
        <p:spPr>
          <a:xfrm>
            <a:off x="706705" y="2371437"/>
            <a:ext cx="10948447" cy="1895101"/>
          </a:xfrm>
        </p:spPr>
        <p:txBody>
          <a:bodyPr>
            <a:normAutofit/>
          </a:bodyPr>
          <a:lstStyle>
            <a:lvl1pPr>
              <a:defRPr sz="5000">
                <a:solidFill>
                  <a:srgbClr val="003F7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706705" y="4947145"/>
            <a:ext cx="8729793" cy="331865"/>
          </a:xfrm>
        </p:spPr>
        <p:txBody>
          <a:bodyPr>
            <a:noAutofit/>
          </a:bodyPr>
          <a:lstStyle>
            <a:lvl1pPr marL="0" indent="0">
              <a:buNone/>
              <a:defRPr sz="2400" baseline="0"/>
            </a:lvl1pPr>
          </a:lstStyle>
          <a:p>
            <a:pPr lvl="0"/>
            <a:r>
              <a:rPr lang="en-US" dirty="0" err="1"/>
              <a:t>Infos</a:t>
            </a:r>
            <a:r>
              <a:rPr lang="en-US" dirty="0"/>
              <a:t> de contact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706705" y="5371302"/>
            <a:ext cx="8729793" cy="331865"/>
          </a:xfrm>
        </p:spPr>
        <p:txBody>
          <a:bodyPr>
            <a:noAutofit/>
          </a:bodyPr>
          <a:lstStyle>
            <a:lvl1pPr marL="0" indent="0">
              <a:buNone/>
              <a:defRPr sz="2400" baseline="0"/>
            </a:lvl1pPr>
          </a:lstStyle>
          <a:p>
            <a:pPr lvl="0"/>
            <a:r>
              <a:rPr lang="en-US" dirty="0"/>
              <a:t>Date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nécessaire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13681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 userDrawn="1"/>
        </p:nvCxnSpPr>
        <p:spPr>
          <a:xfrm>
            <a:off x="740611" y="779503"/>
            <a:ext cx="0" cy="5287990"/>
          </a:xfrm>
          <a:prstGeom prst="line">
            <a:avLst/>
          </a:prstGeom>
          <a:ln w="19050">
            <a:solidFill>
              <a:srgbClr val="003F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4"/>
          <p:cNvSpPr>
            <a:spLocks noGrp="1"/>
          </p:cNvSpPr>
          <p:nvPr>
            <p:ph type="title"/>
          </p:nvPr>
        </p:nvSpPr>
        <p:spPr>
          <a:xfrm>
            <a:off x="1216131" y="2274592"/>
            <a:ext cx="10548521" cy="1894407"/>
          </a:xfrm>
        </p:spPr>
        <p:txBody>
          <a:bodyPr>
            <a:noAutofit/>
          </a:bodyPr>
          <a:lstStyle>
            <a:lvl1pPr>
              <a:defRPr sz="5400">
                <a:solidFill>
                  <a:srgbClr val="003F72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sz="7479" b="0" dirty="0">
              <a:solidFill>
                <a:srgbClr val="3C90D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668758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405353" y="298885"/>
            <a:ext cx="10948447" cy="954628"/>
          </a:xfrm>
        </p:spPr>
        <p:txBody>
          <a:bodyPr>
            <a:normAutofit/>
          </a:bodyPr>
          <a:lstStyle>
            <a:lvl1pPr>
              <a:defRPr sz="4000">
                <a:solidFill>
                  <a:srgbClr val="003F7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Content Placeholder 6"/>
          <p:cNvSpPr>
            <a:spLocks noGrp="1"/>
          </p:cNvSpPr>
          <p:nvPr>
            <p:ph sz="quarter" idx="10"/>
          </p:nvPr>
        </p:nvSpPr>
        <p:spPr>
          <a:xfrm>
            <a:off x="405353" y="1443970"/>
            <a:ext cx="10515600" cy="3151580"/>
          </a:xfrm>
        </p:spPr>
        <p:txBody>
          <a:bodyPr/>
          <a:lstStyle>
            <a:lvl1pPr marL="228600" indent="-228600">
              <a:buFont typeface="Wingdings" panose="05000000000000000000" pitchFamily="2" charset="2"/>
              <a:buChar char="§"/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685800" indent="-228600">
              <a:buFont typeface="Wingdings" panose="05000000000000000000" pitchFamily="2" charset="2"/>
              <a:buChar char="§"/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>
              <a:buFont typeface="Wingdings" panose="05000000000000000000" pitchFamily="2" charset="2"/>
              <a:buChar char="§"/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>
              <a:buFont typeface="Wingdings" panose="05000000000000000000" pitchFamily="2" charset="2"/>
              <a:buChar char="§"/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>
              <a:buFont typeface="Wingdings" panose="05000000000000000000" pitchFamily="2" charset="2"/>
              <a:buChar char="§"/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fr-FR" dirty="0"/>
          </a:p>
        </p:txBody>
      </p:sp>
      <p:sp>
        <p:nvSpPr>
          <p:cNvPr id="11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85436" y="6383773"/>
            <a:ext cx="2743200" cy="365125"/>
          </a:xfrm>
        </p:spPr>
        <p:txBody>
          <a:bodyPr/>
          <a:lstStyle/>
          <a:p>
            <a:fld id="{FD75484A-00CE-413B-A42D-12133EF7A6D4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2453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rci pour votre atten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 userDrawn="1"/>
        </p:nvCxnSpPr>
        <p:spPr>
          <a:xfrm>
            <a:off x="740611" y="779503"/>
            <a:ext cx="0" cy="5287990"/>
          </a:xfrm>
          <a:prstGeom prst="line">
            <a:avLst/>
          </a:prstGeom>
          <a:ln w="19050">
            <a:solidFill>
              <a:srgbClr val="003F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1216025" y="4318000"/>
            <a:ext cx="10548938" cy="1884837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pPr lvl="0"/>
            <a:r>
              <a:rPr lang="en-US" dirty="0"/>
              <a:t>Pour plus </a:t>
            </a:r>
            <a:r>
              <a:rPr lang="en-US" dirty="0" err="1"/>
              <a:t>d’informations</a:t>
            </a:r>
            <a:r>
              <a:rPr lang="en-US" dirty="0"/>
              <a:t>, </a:t>
            </a:r>
            <a:r>
              <a:rPr lang="en-US" dirty="0" err="1"/>
              <a:t>n’hésitez</a:t>
            </a:r>
            <a:r>
              <a:rPr lang="en-US" dirty="0"/>
              <a:t> pas à </a:t>
            </a:r>
            <a:r>
              <a:rPr lang="en-US" dirty="0" err="1"/>
              <a:t>contacter</a:t>
            </a:r>
            <a:r>
              <a:rPr lang="en-US" dirty="0"/>
              <a:t> :</a:t>
            </a:r>
          </a:p>
          <a:p>
            <a:pPr lvl="0"/>
            <a:r>
              <a:rPr lang="en-US" dirty="0" err="1"/>
              <a:t>Personne</a:t>
            </a:r>
            <a:r>
              <a:rPr lang="en-US" dirty="0"/>
              <a:t> 1</a:t>
            </a:r>
          </a:p>
          <a:p>
            <a:pPr lvl="0"/>
            <a:r>
              <a:rPr lang="en-US" dirty="0" err="1"/>
              <a:t>Personne</a:t>
            </a:r>
            <a:r>
              <a:rPr lang="en-US" dirty="0"/>
              <a:t> 2 </a:t>
            </a:r>
            <a:endParaRPr lang="fr-FR" dirty="0"/>
          </a:p>
        </p:txBody>
      </p:sp>
      <p:sp>
        <p:nvSpPr>
          <p:cNvPr id="4" name="TextBox 3"/>
          <p:cNvSpPr txBox="1"/>
          <p:nvPr userDrawn="1"/>
        </p:nvSpPr>
        <p:spPr>
          <a:xfrm>
            <a:off x="1093477" y="2967335"/>
            <a:ext cx="101149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kern="1200" dirty="0">
                <a:solidFill>
                  <a:srgbClr val="003F72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Merci pour </a:t>
            </a:r>
            <a:r>
              <a:rPr lang="en-US" sz="5400" kern="1200" dirty="0" err="1">
                <a:solidFill>
                  <a:srgbClr val="003F72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votre</a:t>
            </a:r>
            <a:r>
              <a:rPr lang="en-US" sz="5400" kern="1200" dirty="0">
                <a:solidFill>
                  <a:srgbClr val="003F72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attention !</a:t>
            </a:r>
            <a:endParaRPr lang="fr-FR" sz="5400" kern="1200" dirty="0">
              <a:solidFill>
                <a:srgbClr val="003F72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42091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4"/>
          </p:nvPr>
        </p:nvSpPr>
        <p:spPr>
          <a:xfrm>
            <a:off x="85436" y="638377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75484A-00CE-413B-A42D-12133EF7A6D4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1934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3" r:id="rId2"/>
    <p:sldLayoutId id="2147483649" r:id="rId3"/>
    <p:sldLayoutId id="2147483659" r:id="rId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hyperlink" Target="https://github.com/Willovent" TargetMode="External"/><Relationship Id="rId4" Type="http://schemas.openxmlformats.org/officeDocument/2006/relationships/hyperlink" Target="https://github.com/Seloris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eloris/meetup-featureModule" TargetMode="External"/><Relationship Id="rId2" Type="http://schemas.openxmlformats.org/officeDocument/2006/relationships/hyperlink" Target="https://github.com/Willovent/global-azure-bootcamp" TargetMode="Externa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61" y="1602017"/>
            <a:ext cx="12192161" cy="19370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706705" y="1730775"/>
            <a:ext cx="10948447" cy="1895101"/>
          </a:xfrm>
        </p:spPr>
        <p:txBody>
          <a:bodyPr>
            <a:normAutofit/>
          </a:bodyPr>
          <a:lstStyle/>
          <a:p>
            <a:pPr algn="ctr"/>
            <a:r>
              <a:rPr lang="fr-FR" sz="4400" dirty="0"/>
              <a:t>Monitorez</a:t>
            </a:r>
            <a:r>
              <a:rPr lang="en-US" sz="4400" dirty="0"/>
              <a:t> </a:t>
            </a:r>
            <a:r>
              <a:rPr lang="fr-FR" sz="4400" dirty="0"/>
              <a:t>vos</a:t>
            </a:r>
            <a:r>
              <a:rPr lang="en-US" sz="4400" dirty="0"/>
              <a:t> applications web </a:t>
            </a:r>
            <a:br>
              <a:rPr lang="en-US" sz="4400" dirty="0"/>
            </a:br>
            <a:r>
              <a:rPr lang="en-US" sz="4400" dirty="0"/>
              <a:t>avec Application Insights</a:t>
            </a:r>
            <a:endParaRPr lang="fr-FR" sz="4400" dirty="0"/>
          </a:p>
        </p:txBody>
      </p:sp>
      <p:sp>
        <p:nvSpPr>
          <p:cNvPr id="3" name="Rectangle 2"/>
          <p:cNvSpPr/>
          <p:nvPr/>
        </p:nvSpPr>
        <p:spPr>
          <a:xfrm>
            <a:off x="0" y="3497821"/>
            <a:ext cx="12192000" cy="852223"/>
          </a:xfrm>
          <a:prstGeom prst="rect">
            <a:avLst/>
          </a:prstGeom>
          <a:solidFill>
            <a:srgbClr val="003F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/>
              <a:t>Angular</a:t>
            </a:r>
            <a:endParaRPr lang="fr-FR" sz="3600">
              <a:solidFill>
                <a:srgbClr val="C5C5C5"/>
              </a:solidFill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DB93C6D7-5988-489B-B742-4112F251D4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0928" y="4722742"/>
            <a:ext cx="1571844" cy="1571844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45B80088-0696-4664-9B29-B408438CD102}"/>
              </a:ext>
            </a:extLst>
          </p:cNvPr>
          <p:cNvSpPr txBox="1"/>
          <p:nvPr/>
        </p:nvSpPr>
        <p:spPr>
          <a:xfrm>
            <a:off x="1208845" y="5054835"/>
            <a:ext cx="30891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dirty="0"/>
              <a:t>Daniel </a:t>
            </a:r>
            <a:r>
              <a:rPr lang="fr-FR" b="1" dirty="0"/>
              <a:t>Djordjevic</a:t>
            </a:r>
          </a:p>
          <a:p>
            <a:pPr algn="r"/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https://github.com/Seloris</a:t>
            </a:r>
            <a:endParaRPr lang="fr-FR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B67DC3EC-3A40-4CEC-AA08-BCA90F6AF4A0}"/>
              </a:ext>
            </a:extLst>
          </p:cNvPr>
          <p:cNvSpPr txBox="1"/>
          <p:nvPr/>
        </p:nvSpPr>
        <p:spPr>
          <a:xfrm>
            <a:off x="7922627" y="5054835"/>
            <a:ext cx="32763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William </a:t>
            </a:r>
            <a:r>
              <a:rPr lang="fr-FR" b="1" dirty="0"/>
              <a:t>Klein</a:t>
            </a:r>
          </a:p>
          <a:p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https://github.com/Willovent</a:t>
            </a:r>
            <a:endParaRPr lang="fr-FR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BAC371DC-9E22-48EB-B04B-C444319302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67808" y="4760847"/>
            <a:ext cx="1543265" cy="1533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618303"/>
      </p:ext>
    </p:extLst>
  </p:cSld>
  <p:clrMapOvr>
    <a:masterClrMapping/>
  </p:clrMapOvr>
  <p:transition spd="med">
    <p:pull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B0DF505D-D3BF-4CF3-82CF-9F784C4CAE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49620" y="0"/>
            <a:ext cx="1309123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B8E3CF-C34E-469B-989C-6516443D36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6475" y="2247900"/>
            <a:ext cx="7581900" cy="2514600"/>
          </a:xfrm>
          <a:solidFill>
            <a:schemeClr val="bg1">
              <a:alpha val="86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+mj-cs"/>
              </a:rPr>
              <a:t>Pour </a:t>
            </a:r>
            <a:r>
              <a:rPr lang="en-US" sz="6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+mj-cs"/>
              </a:rPr>
              <a:t>finir</a:t>
            </a:r>
            <a:r>
              <a:rPr lang="en-US" sz="6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+mj-cs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011641881"/>
      </p:ext>
    </p:extLst>
  </p:cSld>
  <p:clrMapOvr>
    <a:masterClrMapping/>
  </p:clrMapOvr>
  <p:transition spd="slow">
    <p:push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A389B-FEED-4F6C-BD19-C1DFA4EC4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Qu’en est-il de mes problématiques ?</a:t>
            </a:r>
          </a:p>
        </p:txBody>
      </p:sp>
      <p:sp>
        <p:nvSpPr>
          <p:cNvPr id="11" name="Espace réservé du contenu 10">
            <a:extLst>
              <a:ext uri="{FF2B5EF4-FFF2-40B4-BE49-F238E27FC236}">
                <a16:creationId xmlns:a16="http://schemas.microsoft.com/office/drawing/2014/main" id="{B125DC9E-CB48-4FD0-89C6-870FD0C7DC0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05353" y="1443969"/>
            <a:ext cx="10515600" cy="4787406"/>
          </a:xfrm>
        </p:spPr>
        <p:txBody>
          <a:bodyPr>
            <a:normAutofit/>
          </a:bodyPr>
          <a:lstStyle/>
          <a:p>
            <a:r>
              <a:rPr lang="fr-FR" b="1" dirty="0"/>
              <a:t>Ma prod, elle tourne bien ?</a:t>
            </a:r>
          </a:p>
          <a:p>
            <a:pPr lvl="1"/>
            <a:r>
              <a:rPr lang="fr-FR" dirty="0"/>
              <a:t>Vue d’ensemble qui permet de constater l’état de chaque brique</a:t>
            </a:r>
          </a:p>
          <a:p>
            <a:r>
              <a:rPr lang="fr-FR" b="1" dirty="0"/>
              <a:t>Mon application web et mes services sont-ils performants ?</a:t>
            </a:r>
          </a:p>
          <a:p>
            <a:pPr lvl="1"/>
            <a:r>
              <a:rPr lang="fr-FR" dirty="0"/>
              <a:t>Voir les performances des fonctions de </a:t>
            </a:r>
            <a:r>
              <a:rPr lang="fr-FR" dirty="0" err="1"/>
              <a:t>webjob</a:t>
            </a:r>
            <a:r>
              <a:rPr lang="fr-FR" dirty="0"/>
              <a:t>, des requêtes API…</a:t>
            </a:r>
          </a:p>
          <a:p>
            <a:pPr lvl="1"/>
            <a:r>
              <a:rPr lang="fr-FR" dirty="0"/>
              <a:t>Tracker des opérations custom</a:t>
            </a:r>
          </a:p>
          <a:p>
            <a:r>
              <a:rPr lang="fr-FR" b="1" dirty="0"/>
              <a:t>Que s’est-il passé exactement pour que ça crash ? Comment dois-je réagir à cette erreur ? </a:t>
            </a:r>
          </a:p>
          <a:p>
            <a:pPr lvl="1"/>
            <a:r>
              <a:rPr lang="fr-FR" dirty="0">
                <a:sym typeface="Wingdings" panose="05000000000000000000" pitchFamily="2" charset="2"/>
              </a:rPr>
              <a:t> Voir l’exception + </a:t>
            </a:r>
            <a:r>
              <a:rPr lang="fr-FR" dirty="0" err="1">
                <a:sym typeface="Wingdings" panose="05000000000000000000" pitchFamily="2" charset="2"/>
              </a:rPr>
              <a:t>StackTrace</a:t>
            </a:r>
            <a:endParaRPr lang="fr-FR" dirty="0">
              <a:sym typeface="Wingdings" panose="05000000000000000000" pitchFamily="2" charset="2"/>
            </a:endParaRPr>
          </a:p>
          <a:p>
            <a:pPr lvl="1"/>
            <a:r>
              <a:rPr lang="fr-FR" dirty="0">
                <a:sym typeface="Wingdings" panose="05000000000000000000" pitchFamily="2" charset="2"/>
              </a:rPr>
              <a:t> Voir l’avant/après</a:t>
            </a:r>
          </a:p>
          <a:p>
            <a:pPr lvl="1"/>
            <a:r>
              <a:rPr lang="fr-FR" dirty="0">
                <a:sym typeface="Wingdings" panose="05000000000000000000" pitchFamily="2" charset="2"/>
              </a:rPr>
              <a:t> </a:t>
            </a:r>
            <a:r>
              <a:rPr lang="fr-FR" dirty="0" err="1">
                <a:sym typeface="Wingdings" panose="05000000000000000000" pitchFamily="2" charset="2"/>
              </a:rPr>
              <a:t>Tracking</a:t>
            </a:r>
            <a:r>
              <a:rPr lang="fr-FR" dirty="0">
                <a:sym typeface="Wingdings" panose="05000000000000000000" pitchFamily="2" charset="2"/>
              </a:rPr>
              <a:t> des dépendances </a:t>
            </a:r>
          </a:p>
          <a:p>
            <a:pPr marL="457200" lvl="1" indent="0">
              <a:buNone/>
            </a:pPr>
            <a:endParaRPr lang="fr-FR" dirty="0"/>
          </a:p>
          <a:p>
            <a:endParaRPr lang="fr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9A8629-A1B7-4B7D-880F-12B5DD287B0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D75484A-00CE-413B-A42D-12133EF7A6D4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4" name="Content Placeholder 2">
            <a:extLst>
              <a:ext uri="{FF2B5EF4-FFF2-40B4-BE49-F238E27FC236}">
                <a16:creationId xmlns:a16="http://schemas.microsoft.com/office/drawing/2014/main" id="{EB13AA2F-9AED-439A-B448-1D9A25A6425B}"/>
              </a:ext>
            </a:extLst>
          </p:cNvPr>
          <p:cNvSpPr txBox="1">
            <a:spLocks/>
          </p:cNvSpPr>
          <p:nvPr/>
        </p:nvSpPr>
        <p:spPr>
          <a:xfrm>
            <a:off x="218922" y="1430316"/>
            <a:ext cx="11641645" cy="46242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>
              <a:latin typeface="+mn-lt"/>
              <a:cs typeface="+mn-cs"/>
            </a:endParaRPr>
          </a:p>
          <a:p>
            <a:pPr marL="0" indent="0">
              <a:buNone/>
            </a:pPr>
            <a:endParaRPr lang="en-US" dirty="0">
              <a:latin typeface="+mn-lt"/>
              <a:cs typeface="+mn-cs"/>
            </a:endParaRPr>
          </a:p>
          <a:p>
            <a:endParaRPr lang="en-US" dirty="0"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73022502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A389B-FEED-4F6C-BD19-C1DFA4EC4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Qu’en est-il de mes problématiques ?</a:t>
            </a:r>
          </a:p>
        </p:txBody>
      </p:sp>
      <p:sp>
        <p:nvSpPr>
          <p:cNvPr id="11" name="Espace réservé du contenu 10">
            <a:extLst>
              <a:ext uri="{FF2B5EF4-FFF2-40B4-BE49-F238E27FC236}">
                <a16:creationId xmlns:a16="http://schemas.microsoft.com/office/drawing/2014/main" id="{B125DC9E-CB48-4FD0-89C6-870FD0C7DC0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05353" y="1443969"/>
            <a:ext cx="10515600" cy="4170249"/>
          </a:xfrm>
        </p:spPr>
        <p:txBody>
          <a:bodyPr>
            <a:normAutofit/>
          </a:bodyPr>
          <a:lstStyle/>
          <a:p>
            <a:r>
              <a:rPr lang="fr-FR" b="1" dirty="0"/>
              <a:t>J’aurai du être plus vite au courant de ce problème…</a:t>
            </a:r>
          </a:p>
          <a:p>
            <a:pPr lvl="1"/>
            <a:r>
              <a:rPr lang="fr-FR" dirty="0"/>
              <a:t>Possibilité de mettre des alertes</a:t>
            </a:r>
          </a:p>
          <a:p>
            <a:pPr lvl="1"/>
            <a:r>
              <a:rPr lang="fr-FR" dirty="0"/>
              <a:t>Dashboard avec graphiques</a:t>
            </a:r>
          </a:p>
          <a:p>
            <a:r>
              <a:rPr lang="fr-FR" b="1" dirty="0"/>
              <a:t>Comment les utilisateurs utilisent mon système ?</a:t>
            </a:r>
          </a:p>
          <a:p>
            <a:pPr lvl="1"/>
            <a:r>
              <a:rPr lang="fr-FR" dirty="0"/>
              <a:t>Vision globale des </a:t>
            </a:r>
            <a:r>
              <a:rPr lang="fr-FR" dirty="0" err="1"/>
              <a:t>Users</a:t>
            </a:r>
            <a:r>
              <a:rPr lang="fr-FR" dirty="0"/>
              <a:t>/Sessions/</a:t>
            </a:r>
            <a:r>
              <a:rPr lang="fr-FR" dirty="0" err="1"/>
              <a:t>PageViews</a:t>
            </a:r>
            <a:r>
              <a:rPr lang="fr-FR" dirty="0"/>
              <a:t> et workflow entre les briques</a:t>
            </a:r>
          </a:p>
          <a:p>
            <a:r>
              <a:rPr lang="fr-FR" b="1" dirty="0"/>
              <a:t>J’aimerai pouvoir m’assurer que mes jobs/CRON ont été fait</a:t>
            </a:r>
          </a:p>
          <a:p>
            <a:pPr lvl="1"/>
            <a:r>
              <a:rPr lang="fr-FR" dirty="0" err="1"/>
              <a:t>Webjob</a:t>
            </a:r>
            <a:r>
              <a:rPr lang="fr-FR" dirty="0"/>
              <a:t> : les exécutions de fonctions sont loggées</a:t>
            </a:r>
          </a:p>
          <a:p>
            <a:pPr lvl="1"/>
            <a:r>
              <a:rPr lang="fr-FR" dirty="0"/>
              <a:t>Autres : ajouter des points de télémétrie custom !</a:t>
            </a:r>
          </a:p>
          <a:p>
            <a:endParaRPr lang="fr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9A8629-A1B7-4B7D-880F-12B5DD287B0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D75484A-00CE-413B-A42D-12133EF7A6D4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4" name="Content Placeholder 2">
            <a:extLst>
              <a:ext uri="{FF2B5EF4-FFF2-40B4-BE49-F238E27FC236}">
                <a16:creationId xmlns:a16="http://schemas.microsoft.com/office/drawing/2014/main" id="{EB13AA2F-9AED-439A-B448-1D9A25A6425B}"/>
              </a:ext>
            </a:extLst>
          </p:cNvPr>
          <p:cNvSpPr txBox="1">
            <a:spLocks/>
          </p:cNvSpPr>
          <p:nvPr/>
        </p:nvSpPr>
        <p:spPr>
          <a:xfrm>
            <a:off x="218922" y="1430316"/>
            <a:ext cx="11641645" cy="46242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>
              <a:latin typeface="+mn-lt"/>
              <a:cs typeface="+mn-cs"/>
            </a:endParaRPr>
          </a:p>
          <a:p>
            <a:pPr marL="0" indent="0">
              <a:buNone/>
            </a:pPr>
            <a:endParaRPr lang="en-US" dirty="0">
              <a:latin typeface="+mn-lt"/>
              <a:cs typeface="+mn-cs"/>
            </a:endParaRPr>
          </a:p>
          <a:p>
            <a:endParaRPr lang="en-US" dirty="0"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09748560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2D3F350-F028-4B08-AC22-90CC9A4C6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Quelques informations utiles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A653FC1-A30D-4802-93AE-4EF739DF5E6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fr-FR" dirty="0"/>
              <a:t>3 mois de rétention sur le portail</a:t>
            </a:r>
          </a:p>
          <a:p>
            <a:r>
              <a:rPr lang="fr-FR" dirty="0"/>
              <a:t>Extraction continue dans des blobs (</a:t>
            </a:r>
            <a:r>
              <a:rPr lang="fr-FR" dirty="0" err="1"/>
              <a:t>json</a:t>
            </a:r>
            <a:r>
              <a:rPr lang="fr-FR" dirty="0"/>
              <a:t>)</a:t>
            </a:r>
          </a:p>
          <a:p>
            <a:endParaRPr lang="fr-FR" dirty="0"/>
          </a:p>
          <a:p>
            <a:r>
              <a:rPr lang="fr-FR" dirty="0"/>
              <a:t>Sécurité et confidentialité des données</a:t>
            </a:r>
          </a:p>
          <a:p>
            <a:r>
              <a:rPr lang="fr-FR" dirty="0"/>
              <a:t>Aucun impact sur les performances</a:t>
            </a:r>
          </a:p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1EE68EB-033F-4402-867D-620F9342006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D75484A-00CE-413B-A42D-12133EF7A6D4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9422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0" y="6383338"/>
            <a:ext cx="2743200" cy="365125"/>
          </a:xfrm>
        </p:spPr>
        <p:txBody>
          <a:bodyPr/>
          <a:lstStyle/>
          <a:p>
            <a:fld id="{FD75484A-00CE-413B-A42D-12133EF7A6D4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E88E34-997C-44CA-B222-A2B4E32D2CC7}"/>
              </a:ext>
            </a:extLst>
          </p:cNvPr>
          <p:cNvSpPr txBox="1">
            <a:spLocks noGrp="1"/>
          </p:cNvSpPr>
          <p:nvPr>
            <p:ph type="body" sz="quarter" idx="10"/>
          </p:nvPr>
        </p:nvSpPr>
        <p:spPr>
          <a:xfrm>
            <a:off x="1216025" y="4318000"/>
            <a:ext cx="6287683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800" b="1" dirty="0"/>
              <a:t>Sources : </a:t>
            </a:r>
            <a:r>
              <a:rPr lang="fr-FR" sz="1800" dirty="0">
                <a:hlinkClick r:id="rId2"/>
              </a:rPr>
              <a:t>https://github.com/Willovent/global-azure-bootcamp</a:t>
            </a:r>
            <a:endParaRPr lang="fr-FR" sz="1800" b="1" dirty="0">
              <a:hlinkClick r:id="rId3"/>
            </a:endParaRPr>
          </a:p>
        </p:txBody>
      </p:sp>
    </p:spTree>
    <p:extLst>
      <p:ext uri="{BB962C8B-B14F-4D97-AF65-F5344CB8AC3E}">
        <p14:creationId xmlns:p14="http://schemas.microsoft.com/office/powerpoint/2010/main" val="2660464607"/>
      </p:ext>
    </p:extLst>
  </p:cSld>
  <p:clrMapOvr>
    <a:masterClrMapping/>
  </p:clrMapOvr>
  <p:transition spd="slow">
    <p:push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5BFEC36C-7188-41EA-ABDD-0AA63EA689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994FF514-A53B-42AB-A61F-EF75BFE89220}"/>
              </a:ext>
            </a:extLst>
          </p:cNvPr>
          <p:cNvSpPr txBox="1">
            <a:spLocks/>
          </p:cNvSpPr>
          <p:nvPr/>
        </p:nvSpPr>
        <p:spPr>
          <a:xfrm>
            <a:off x="1100831" y="2171700"/>
            <a:ext cx="9747682" cy="2514600"/>
          </a:xfrm>
          <a:prstGeom prst="rect">
            <a:avLst/>
          </a:prstGeom>
          <a:solidFill>
            <a:srgbClr val="F5F5F5">
              <a:alpha val="80000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rgbClr val="003F72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pPr algn="ctr"/>
            <a:r>
              <a:rPr lang="fr-FR" sz="4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Application Insights, c’est quoi </a:t>
            </a:r>
            <a:r>
              <a:rPr lang="fr-FR" sz="4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?</a:t>
            </a:r>
            <a:endParaRPr lang="fr-FR" sz="48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968567320"/>
      </p:ext>
    </p:extLst>
  </p:cSld>
  <p:clrMapOvr>
    <a:masterClrMapping/>
  </p:clrMapOvr>
  <p:transition spd="slow">
    <p:push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A389B-FEED-4F6C-BD19-C1DFA4EC4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Avez-vous déjà eu ces problématiques ?</a:t>
            </a:r>
          </a:p>
        </p:txBody>
      </p:sp>
      <p:sp>
        <p:nvSpPr>
          <p:cNvPr id="11" name="Espace réservé du contenu 10">
            <a:extLst>
              <a:ext uri="{FF2B5EF4-FFF2-40B4-BE49-F238E27FC236}">
                <a16:creationId xmlns:a16="http://schemas.microsoft.com/office/drawing/2014/main" id="{B125DC9E-CB48-4FD0-89C6-870FD0C7DC0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05353" y="1443969"/>
            <a:ext cx="10515600" cy="4170249"/>
          </a:xfrm>
        </p:spPr>
        <p:txBody>
          <a:bodyPr/>
          <a:lstStyle/>
          <a:p>
            <a:r>
              <a:rPr lang="fr-FR" dirty="0"/>
              <a:t>Ma prod, elle tourne bien ?</a:t>
            </a:r>
          </a:p>
          <a:p>
            <a:r>
              <a:rPr lang="fr-FR" dirty="0"/>
              <a:t>Mon application web et mes services sont-ils performants ?</a:t>
            </a:r>
          </a:p>
          <a:p>
            <a:r>
              <a:rPr lang="fr-FR" dirty="0"/>
              <a:t>Que s’est-il passé exactement pour que ça crash ?</a:t>
            </a:r>
          </a:p>
          <a:p>
            <a:r>
              <a:rPr lang="fr-FR" dirty="0"/>
              <a:t>Comment dois-je réagir à cette erreur ?</a:t>
            </a:r>
          </a:p>
          <a:p>
            <a:r>
              <a:rPr lang="fr-FR" dirty="0"/>
              <a:t>J’aurai du être plus vite au courant de ce problème…</a:t>
            </a:r>
          </a:p>
          <a:p>
            <a:r>
              <a:rPr lang="fr-FR" dirty="0"/>
              <a:t>Comment les utilisateurs utilisent mon système ?</a:t>
            </a:r>
          </a:p>
          <a:p>
            <a:r>
              <a:rPr lang="fr-FR" dirty="0"/>
              <a:t>J’aimerai pouvoir m’assurer que mes jobs/CRON ont été fait</a:t>
            </a:r>
          </a:p>
          <a:p>
            <a:endParaRPr lang="fr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9A8629-A1B7-4B7D-880F-12B5DD287B0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D75484A-00CE-413B-A42D-12133EF7A6D4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4" name="Content Placeholder 2">
            <a:extLst>
              <a:ext uri="{FF2B5EF4-FFF2-40B4-BE49-F238E27FC236}">
                <a16:creationId xmlns:a16="http://schemas.microsoft.com/office/drawing/2014/main" id="{EB13AA2F-9AED-439A-B448-1D9A25A6425B}"/>
              </a:ext>
            </a:extLst>
          </p:cNvPr>
          <p:cNvSpPr txBox="1">
            <a:spLocks/>
          </p:cNvSpPr>
          <p:nvPr/>
        </p:nvSpPr>
        <p:spPr>
          <a:xfrm>
            <a:off x="218922" y="1430316"/>
            <a:ext cx="11641645" cy="46242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>
              <a:latin typeface="+mn-lt"/>
              <a:cs typeface="+mn-cs"/>
            </a:endParaRPr>
          </a:p>
          <a:p>
            <a:pPr marL="0" indent="0">
              <a:buNone/>
            </a:pPr>
            <a:endParaRPr lang="en-US" dirty="0">
              <a:latin typeface="+mn-lt"/>
              <a:cs typeface="+mn-cs"/>
            </a:endParaRPr>
          </a:p>
          <a:p>
            <a:endParaRPr lang="en-US" dirty="0"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51998206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A389B-FEED-4F6C-BD19-C1DFA4EC4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 fait Application Insights ?</a:t>
            </a:r>
          </a:p>
        </p:txBody>
      </p:sp>
      <p:sp>
        <p:nvSpPr>
          <p:cNvPr id="11" name="Espace réservé du contenu 10">
            <a:extLst>
              <a:ext uri="{FF2B5EF4-FFF2-40B4-BE49-F238E27FC236}">
                <a16:creationId xmlns:a16="http://schemas.microsoft.com/office/drawing/2014/main" id="{B125DC9E-CB48-4FD0-89C6-870FD0C7DC0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05353" y="1443969"/>
            <a:ext cx="10515600" cy="4170249"/>
          </a:xfrm>
        </p:spPr>
        <p:txBody>
          <a:bodyPr/>
          <a:lstStyle/>
          <a:p>
            <a:r>
              <a:rPr lang="fr-FR" dirty="0"/>
              <a:t>Récupération des informations à tous les niveaux</a:t>
            </a:r>
          </a:p>
          <a:p>
            <a:pPr lvl="1"/>
            <a:r>
              <a:rPr lang="fr-FR" dirty="0"/>
              <a:t>Front : </a:t>
            </a:r>
            <a:r>
              <a:rPr lang="fr-FR" b="1" dirty="0"/>
              <a:t>page </a:t>
            </a:r>
            <a:r>
              <a:rPr lang="fr-FR" b="1" dirty="0" err="1"/>
              <a:t>view</a:t>
            </a:r>
            <a:endParaRPr lang="fr-FR" b="1" dirty="0"/>
          </a:p>
          <a:p>
            <a:pPr lvl="1"/>
            <a:r>
              <a:rPr lang="fr-FR" dirty="0"/>
              <a:t>API : </a:t>
            </a:r>
            <a:r>
              <a:rPr lang="fr-FR" b="1" dirty="0"/>
              <a:t>requête effectuée</a:t>
            </a:r>
          </a:p>
          <a:p>
            <a:pPr lvl="1"/>
            <a:r>
              <a:rPr lang="fr-FR" dirty="0" err="1"/>
              <a:t>Webjobs</a:t>
            </a:r>
            <a:r>
              <a:rPr lang="fr-FR" dirty="0"/>
              <a:t> : </a:t>
            </a:r>
            <a:r>
              <a:rPr lang="fr-FR" b="1" dirty="0"/>
              <a:t>exécution d’une tâche</a:t>
            </a:r>
          </a:p>
          <a:p>
            <a:pPr marL="457200" lvl="1" indent="0">
              <a:buNone/>
            </a:pPr>
            <a:endParaRPr lang="fr-FR" b="1" dirty="0"/>
          </a:p>
          <a:p>
            <a:r>
              <a:rPr lang="fr-FR" dirty="0"/>
              <a:t>Stockage et traitement des données dans le cloud Azure</a:t>
            </a:r>
          </a:p>
          <a:p>
            <a:r>
              <a:rPr lang="fr-FR" dirty="0"/>
              <a:t>Mise à disposition des données </a:t>
            </a:r>
          </a:p>
          <a:p>
            <a:pPr lvl="1"/>
            <a:r>
              <a:rPr lang="fr-FR" dirty="0"/>
              <a:t>API disponible</a:t>
            </a:r>
          </a:p>
          <a:p>
            <a:pPr lvl="1"/>
            <a:r>
              <a:rPr lang="fr-FR" dirty="0"/>
              <a:t>Portail Azure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9A8629-A1B7-4B7D-880F-12B5DD287B0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D75484A-00CE-413B-A42D-12133EF7A6D4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4" name="Content Placeholder 2">
            <a:extLst>
              <a:ext uri="{FF2B5EF4-FFF2-40B4-BE49-F238E27FC236}">
                <a16:creationId xmlns:a16="http://schemas.microsoft.com/office/drawing/2014/main" id="{EB13AA2F-9AED-439A-B448-1D9A25A6425B}"/>
              </a:ext>
            </a:extLst>
          </p:cNvPr>
          <p:cNvSpPr txBox="1">
            <a:spLocks/>
          </p:cNvSpPr>
          <p:nvPr/>
        </p:nvSpPr>
        <p:spPr>
          <a:xfrm>
            <a:off x="218922" y="1430316"/>
            <a:ext cx="11641645" cy="46242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>
              <a:latin typeface="+mn-lt"/>
              <a:cs typeface="+mn-cs"/>
            </a:endParaRPr>
          </a:p>
          <a:p>
            <a:pPr marL="0" indent="0">
              <a:buNone/>
            </a:pPr>
            <a:endParaRPr lang="en-US" dirty="0">
              <a:latin typeface="+mn-lt"/>
              <a:cs typeface="+mn-cs"/>
            </a:endParaRPr>
          </a:p>
          <a:p>
            <a:endParaRPr lang="en-US" dirty="0"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27725865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A389B-FEED-4F6C-BD19-C1DFA4EC4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Et concrètement 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9A8629-A1B7-4B7D-880F-12B5DD287B0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D75484A-00CE-413B-A42D-12133EF7A6D4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4" name="Content Placeholder 2">
            <a:extLst>
              <a:ext uri="{FF2B5EF4-FFF2-40B4-BE49-F238E27FC236}">
                <a16:creationId xmlns:a16="http://schemas.microsoft.com/office/drawing/2014/main" id="{EB13AA2F-9AED-439A-B448-1D9A25A6425B}"/>
              </a:ext>
            </a:extLst>
          </p:cNvPr>
          <p:cNvSpPr txBox="1">
            <a:spLocks/>
          </p:cNvSpPr>
          <p:nvPr/>
        </p:nvSpPr>
        <p:spPr>
          <a:xfrm>
            <a:off x="218922" y="1430316"/>
            <a:ext cx="11641645" cy="46242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>
              <a:latin typeface="+mn-lt"/>
              <a:cs typeface="+mn-cs"/>
            </a:endParaRPr>
          </a:p>
          <a:p>
            <a:pPr marL="0" indent="0">
              <a:buNone/>
            </a:pPr>
            <a:endParaRPr lang="en-US" dirty="0">
              <a:latin typeface="+mn-lt"/>
              <a:cs typeface="+mn-cs"/>
            </a:endParaRPr>
          </a:p>
          <a:p>
            <a:endParaRPr lang="en-US" dirty="0">
              <a:latin typeface="+mn-lt"/>
              <a:cs typeface="+mn-cs"/>
            </a:endParaRP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E26684E4-F0BE-4375-A646-17EFDB12E27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05353" y="1443970"/>
            <a:ext cx="10515600" cy="4398030"/>
          </a:xfrm>
        </p:spPr>
        <p:txBody>
          <a:bodyPr>
            <a:normAutofit/>
          </a:bodyPr>
          <a:lstStyle/>
          <a:p>
            <a:r>
              <a:rPr lang="fr-FR" dirty="0"/>
              <a:t>Différents types de </a:t>
            </a:r>
            <a:r>
              <a:rPr lang="fr-FR" dirty="0" err="1"/>
              <a:t>télémetrie</a:t>
            </a:r>
            <a:endParaRPr lang="fr-FR" dirty="0"/>
          </a:p>
          <a:p>
            <a:pPr lvl="1"/>
            <a:r>
              <a:rPr lang="fr-FR" dirty="0" err="1"/>
              <a:t>Request</a:t>
            </a:r>
            <a:endParaRPr lang="fr-FR" dirty="0"/>
          </a:p>
          <a:p>
            <a:pPr lvl="1"/>
            <a:r>
              <a:rPr lang="fr-FR" dirty="0" err="1"/>
              <a:t>PageView</a:t>
            </a:r>
            <a:endParaRPr lang="fr-FR" dirty="0"/>
          </a:p>
          <a:p>
            <a:pPr lvl="1"/>
            <a:r>
              <a:rPr lang="fr-FR" dirty="0" err="1"/>
              <a:t>Dependency</a:t>
            </a:r>
            <a:endParaRPr lang="fr-FR" dirty="0"/>
          </a:p>
          <a:p>
            <a:pPr lvl="1"/>
            <a:r>
              <a:rPr lang="fr-FR" dirty="0"/>
              <a:t>Trace</a:t>
            </a:r>
          </a:p>
          <a:p>
            <a:pPr lvl="1"/>
            <a:r>
              <a:rPr lang="fr-FR" dirty="0"/>
              <a:t>Exception</a:t>
            </a:r>
          </a:p>
          <a:p>
            <a:pPr lvl="1"/>
            <a:r>
              <a:rPr lang="fr-FR" dirty="0"/>
              <a:t>Custom Event</a:t>
            </a:r>
          </a:p>
          <a:p>
            <a:pPr lvl="1"/>
            <a:r>
              <a:rPr lang="fr-FR" dirty="0" err="1"/>
              <a:t>Availability</a:t>
            </a:r>
            <a:endParaRPr lang="fr-FR" dirty="0"/>
          </a:p>
          <a:p>
            <a:r>
              <a:rPr lang="fr-FR" dirty="0"/>
              <a:t>Dimensions personnalisés</a:t>
            </a:r>
          </a:p>
          <a:p>
            <a:r>
              <a:rPr lang="fr-FR" dirty="0"/>
              <a:t>SDKs Open source</a:t>
            </a:r>
          </a:p>
          <a:p>
            <a:pPr lvl="1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23751210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A389B-FEED-4F6C-BD19-C1DFA4EC4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Et concrètement 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9A8629-A1B7-4B7D-880F-12B5DD287B0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D75484A-00CE-413B-A42D-12133EF7A6D4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4" name="Content Placeholder 2">
            <a:extLst>
              <a:ext uri="{FF2B5EF4-FFF2-40B4-BE49-F238E27FC236}">
                <a16:creationId xmlns:a16="http://schemas.microsoft.com/office/drawing/2014/main" id="{EB13AA2F-9AED-439A-B448-1D9A25A6425B}"/>
              </a:ext>
            </a:extLst>
          </p:cNvPr>
          <p:cNvSpPr txBox="1">
            <a:spLocks/>
          </p:cNvSpPr>
          <p:nvPr/>
        </p:nvSpPr>
        <p:spPr>
          <a:xfrm>
            <a:off x="218922" y="1430316"/>
            <a:ext cx="11641645" cy="46242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>
              <a:latin typeface="+mn-lt"/>
              <a:cs typeface="+mn-cs"/>
            </a:endParaRPr>
          </a:p>
          <a:p>
            <a:pPr marL="0" indent="0">
              <a:buNone/>
            </a:pPr>
            <a:endParaRPr lang="en-US" dirty="0">
              <a:latin typeface="+mn-lt"/>
              <a:cs typeface="+mn-cs"/>
            </a:endParaRPr>
          </a:p>
          <a:p>
            <a:endParaRPr lang="en-US" dirty="0">
              <a:latin typeface="+mn-lt"/>
              <a:cs typeface="+mn-cs"/>
            </a:endParaRP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E26684E4-F0BE-4375-A646-17EFDB12E27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05353" y="1443970"/>
            <a:ext cx="10515600" cy="4624256"/>
          </a:xfrm>
        </p:spPr>
        <p:txBody>
          <a:bodyPr>
            <a:normAutofit/>
          </a:bodyPr>
          <a:lstStyle/>
          <a:p>
            <a:r>
              <a:rPr lang="fr-FR" dirty="0"/>
              <a:t>ASP.NET</a:t>
            </a:r>
          </a:p>
          <a:p>
            <a:pPr lvl="1"/>
            <a:r>
              <a:rPr lang="fr-FR" b="1" dirty="0" err="1"/>
              <a:t>Microsoft.ApplicationInsights.AspNetCore</a:t>
            </a:r>
            <a:endParaRPr lang="fr-FR" b="1" dirty="0"/>
          </a:p>
          <a:p>
            <a:pPr lvl="1"/>
            <a:r>
              <a:rPr lang="fr-FR" dirty="0"/>
              <a:t>Toutes les requêtes seront automatiquement loggées</a:t>
            </a:r>
          </a:p>
          <a:p>
            <a:r>
              <a:rPr lang="fr-FR" dirty="0" err="1"/>
              <a:t>WebJob</a:t>
            </a:r>
            <a:endParaRPr lang="fr-FR" dirty="0"/>
          </a:p>
          <a:p>
            <a:pPr lvl="1"/>
            <a:r>
              <a:rPr lang="fr-FR" dirty="0"/>
              <a:t>2.* : </a:t>
            </a:r>
            <a:r>
              <a:rPr lang="fr-FR" b="1" dirty="0" err="1"/>
              <a:t>Microsoft.Extensions.Logging.ApplicationInsights</a:t>
            </a:r>
            <a:endParaRPr lang="fr-FR" b="1" dirty="0"/>
          </a:p>
          <a:p>
            <a:pPr lvl="1"/>
            <a:r>
              <a:rPr lang="fr-FR" dirty="0"/>
              <a:t>3.0 :</a:t>
            </a:r>
            <a:r>
              <a:rPr lang="fr-FR" b="1" dirty="0"/>
              <a:t> </a:t>
            </a:r>
            <a:r>
              <a:rPr lang="fr-FR" b="1" dirty="0" err="1"/>
              <a:t>Microsoft.Azure.WebJobs.Logging.ApplicationInsights</a:t>
            </a:r>
            <a:endParaRPr lang="fr-FR" b="1" dirty="0"/>
          </a:p>
          <a:p>
            <a:pPr lvl="1"/>
            <a:r>
              <a:rPr lang="fr-FR" dirty="0"/>
              <a:t>Chaque exécution d’une fonction est loggée</a:t>
            </a:r>
          </a:p>
          <a:p>
            <a:r>
              <a:rPr lang="fr-FR" dirty="0"/>
              <a:t>Pour chaque requête ou fonction, une opération est créée</a:t>
            </a:r>
          </a:p>
          <a:p>
            <a:pPr lvl="1"/>
            <a:r>
              <a:rPr lang="fr-FR" dirty="0"/>
              <a:t>Permet de regrouper les informations</a:t>
            </a:r>
          </a:p>
          <a:p>
            <a:pPr lvl="1"/>
            <a:r>
              <a:rPr lang="fr-FR" dirty="0" err="1"/>
              <a:t>Operation</a:t>
            </a:r>
            <a:r>
              <a:rPr lang="fr-FR" dirty="0"/>
              <a:t> Id / </a:t>
            </a:r>
            <a:r>
              <a:rPr lang="fr-FR" dirty="0" err="1"/>
              <a:t>Operation</a:t>
            </a:r>
            <a:r>
              <a:rPr lang="fr-FR" dirty="0"/>
              <a:t> Parent Id</a:t>
            </a:r>
          </a:p>
          <a:p>
            <a:endParaRPr lang="fr-FR" dirty="0"/>
          </a:p>
          <a:p>
            <a:pPr lvl="1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15351231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A389B-FEED-4F6C-BD19-C1DFA4EC4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Et concrètement ?</a:t>
            </a:r>
          </a:p>
        </p:txBody>
      </p:sp>
      <p:sp>
        <p:nvSpPr>
          <p:cNvPr id="11" name="Espace réservé du contenu 10">
            <a:extLst>
              <a:ext uri="{FF2B5EF4-FFF2-40B4-BE49-F238E27FC236}">
                <a16:creationId xmlns:a16="http://schemas.microsoft.com/office/drawing/2014/main" id="{B125DC9E-CB48-4FD0-89C6-870FD0C7DC0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05353" y="1443969"/>
            <a:ext cx="10515600" cy="4170249"/>
          </a:xfrm>
        </p:spPr>
        <p:txBody>
          <a:bodyPr/>
          <a:lstStyle/>
          <a:p>
            <a:pPr marL="0" indent="0">
              <a:buNone/>
            </a:pPr>
            <a:r>
              <a:rPr lang="fr-FR" dirty="0"/>
              <a:t>Branché sur le </a:t>
            </a:r>
            <a:r>
              <a:rPr lang="fr-FR" b="1" dirty="0" err="1"/>
              <a:t>ILogger</a:t>
            </a:r>
            <a:endParaRPr lang="fr-FR" b="1" dirty="0"/>
          </a:p>
          <a:p>
            <a:endParaRPr lang="fr-FR" dirty="0"/>
          </a:p>
          <a:p>
            <a:endParaRPr lang="fr-FR" dirty="0"/>
          </a:p>
          <a:p>
            <a:pPr marL="0" indent="0">
              <a:buNone/>
            </a:pPr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9A8629-A1B7-4B7D-880F-12B5DD287B0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D75484A-00CE-413B-A42D-12133EF7A6D4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4" name="Content Placeholder 2">
            <a:extLst>
              <a:ext uri="{FF2B5EF4-FFF2-40B4-BE49-F238E27FC236}">
                <a16:creationId xmlns:a16="http://schemas.microsoft.com/office/drawing/2014/main" id="{EB13AA2F-9AED-439A-B448-1D9A25A6425B}"/>
              </a:ext>
            </a:extLst>
          </p:cNvPr>
          <p:cNvSpPr txBox="1">
            <a:spLocks/>
          </p:cNvSpPr>
          <p:nvPr/>
        </p:nvSpPr>
        <p:spPr>
          <a:xfrm>
            <a:off x="218922" y="1430316"/>
            <a:ext cx="11641645" cy="46242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>
              <a:latin typeface="+mn-lt"/>
              <a:cs typeface="+mn-cs"/>
            </a:endParaRPr>
          </a:p>
          <a:p>
            <a:pPr marL="0" indent="0">
              <a:buNone/>
            </a:pPr>
            <a:endParaRPr lang="en-US" dirty="0">
              <a:latin typeface="+mn-lt"/>
              <a:cs typeface="+mn-cs"/>
            </a:endParaRPr>
          </a:p>
          <a:p>
            <a:endParaRPr lang="en-US" dirty="0">
              <a:latin typeface="+mn-lt"/>
              <a:cs typeface="+mn-cs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7A136495-56C0-4968-83BA-0F5C974457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88972"/>
            <a:ext cx="12192000" cy="1129792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4A804884-9204-426C-BDB5-B946C52377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865537"/>
            <a:ext cx="12192000" cy="2202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533515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A389B-FEED-4F6C-BD19-C1DFA4EC4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Et concrètement ?</a:t>
            </a:r>
          </a:p>
        </p:txBody>
      </p:sp>
      <p:sp>
        <p:nvSpPr>
          <p:cNvPr id="11" name="Espace réservé du contenu 10">
            <a:extLst>
              <a:ext uri="{FF2B5EF4-FFF2-40B4-BE49-F238E27FC236}">
                <a16:creationId xmlns:a16="http://schemas.microsoft.com/office/drawing/2014/main" id="{B125DC9E-CB48-4FD0-89C6-870FD0C7DC0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05353" y="1443969"/>
            <a:ext cx="10515600" cy="4170249"/>
          </a:xfrm>
        </p:spPr>
        <p:txBody>
          <a:bodyPr>
            <a:normAutofit/>
          </a:bodyPr>
          <a:lstStyle/>
          <a:p>
            <a:r>
              <a:rPr lang="fr-FR" b="1" dirty="0"/>
              <a:t>TelemetryClient</a:t>
            </a:r>
            <a:r>
              <a:rPr lang="fr-FR" dirty="0"/>
              <a:t> disponible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9A8629-A1B7-4B7D-880F-12B5DD287B0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D75484A-00CE-413B-A42D-12133EF7A6D4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4" name="Content Placeholder 2">
            <a:extLst>
              <a:ext uri="{FF2B5EF4-FFF2-40B4-BE49-F238E27FC236}">
                <a16:creationId xmlns:a16="http://schemas.microsoft.com/office/drawing/2014/main" id="{EB13AA2F-9AED-439A-B448-1D9A25A6425B}"/>
              </a:ext>
            </a:extLst>
          </p:cNvPr>
          <p:cNvSpPr txBox="1">
            <a:spLocks/>
          </p:cNvSpPr>
          <p:nvPr/>
        </p:nvSpPr>
        <p:spPr>
          <a:xfrm>
            <a:off x="218922" y="1430316"/>
            <a:ext cx="11641645" cy="46242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>
              <a:latin typeface="+mn-lt"/>
              <a:cs typeface="+mn-cs"/>
            </a:endParaRPr>
          </a:p>
          <a:p>
            <a:pPr marL="0" indent="0">
              <a:buNone/>
            </a:pPr>
            <a:endParaRPr lang="en-US" dirty="0">
              <a:latin typeface="+mn-lt"/>
              <a:cs typeface="+mn-cs"/>
            </a:endParaRPr>
          </a:p>
          <a:p>
            <a:endParaRPr lang="en-US" dirty="0">
              <a:latin typeface="+mn-lt"/>
              <a:cs typeface="+mn-cs"/>
            </a:endParaRP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B5B89B6A-561E-4E99-A8FA-BED15F5376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73317"/>
            <a:ext cx="12192000" cy="4486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883381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B0DF505D-D3BF-4CF3-82CF-9F784C4CAE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49620" y="0"/>
            <a:ext cx="1309123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B8E3CF-C34E-469B-989C-6516443D36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6475" y="2247900"/>
            <a:ext cx="7581900" cy="2514600"/>
          </a:xfrm>
          <a:solidFill>
            <a:schemeClr val="bg1">
              <a:alpha val="86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+mj-cs"/>
              </a:rPr>
              <a:t>Démonstration</a:t>
            </a:r>
            <a:endParaRPr lang="en-US" sz="66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904910148"/>
      </p:ext>
    </p:extLst>
  </p:cSld>
  <p:clrMapOvr>
    <a:masterClrMapping/>
  </p:clrMapOvr>
  <p:transition spd="slow">
    <p:push/>
  </p:transition>
</p:sld>
</file>

<file path=ppt/theme/theme1.xml><?xml version="1.0" encoding="utf-8"?>
<a:theme xmlns:a="http://schemas.openxmlformats.org/drawingml/2006/main" name="Office Theme">
  <a:themeElements>
    <a:clrScheme name="Custom 2">
      <a:dk1>
        <a:srgbClr val="222A35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Segoe UI Light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A05AACA4383794F98A5B28ECA835883" ma:contentTypeVersion="4" ma:contentTypeDescription="Crée un document." ma:contentTypeScope="" ma:versionID="2e0504f67f834b40c820c8ef8950767f">
  <xsd:schema xmlns:xsd="http://www.w3.org/2001/XMLSchema" xmlns:xs="http://www.w3.org/2001/XMLSchema" xmlns:p="http://schemas.microsoft.com/office/2006/metadata/properties" xmlns:ns2="e55a1d43-a54d-4ac8-8521-c5f8899e0f64" targetNamespace="http://schemas.microsoft.com/office/2006/metadata/properties" ma:root="true" ma:fieldsID="7c194ae268b68b52a4ef4b1d5b18c24c" ns2:_="">
    <xsd:import namespace="e55a1d43-a54d-4ac8-8521-c5f8899e0f64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2:LastSharedByUser" minOccurs="0"/>
                <xsd:element ref="ns2:LastSharedBy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55a1d43-a54d-4ac8-8521-c5f8899e0f64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Partagé avec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Partagé avec dé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0" nillable="true" ma:displayName="Dernier partage par heure par utilisateu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1" nillable="true" ma:displayName="Dernier partage par heure" ma:description="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Control xmlns="http://schemas.microsoft.com/VisualStudio/2011/storyboarding/control/v1.0">
  <Id Name="System.Storyboarding.Common.Text" RevisionId="68ea164d-c1de-47a5-804f-d4d1290fa524" Stencil="System.Storyboarding.Common" StencilRevisionId="68ea164d-c1de-47a5-804f-d4d1290fa524" StencilVersion="0.1"/>
</Control>
</file>

<file path=customXml/item4.xml><?xml version="1.0" encoding="utf-8"?>
<Control xmlns="http://schemas.microsoft.com/VisualStudio/2011/storyboarding/control/v1.0">
  <Id Name="System.Storyboarding.Common.DropdownBox" RevisionId="68ea164d-c1de-47a5-804f-d4d1290fa524" Stencil="System.Storyboarding.Common" StencilRevisionId="68ea164d-c1de-47a5-804f-d4d1290fa524" StencilVersion="0.1"/>
</Control>
</file>

<file path=customXml/item5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e55a1d43-a54d-4ac8-8521-c5f8899e0f64">
      <UserInfo>
        <DisplayName>François FLORIBERT</DisplayName>
        <AccountId>41</AccountId>
        <AccountType/>
      </UserInfo>
      <UserInfo>
        <DisplayName>Jonathan ANTOINE</DisplayName>
        <AccountId>13</AccountId>
        <AccountType/>
      </UserInfo>
      <UserInfo>
        <DisplayName>Pascal LAFOREST</DisplayName>
        <AccountId>22</AccountId>
        <AccountType/>
      </UserInfo>
      <UserInfo>
        <DisplayName>Thomas LEBRUN</DisplayName>
        <AccountId>14</AccountId>
        <AccountType/>
      </UserInfo>
    </SharedWithUsers>
  </documentManagement>
</p:properties>
</file>

<file path=customXml/item6.xml><?xml version="1.0" encoding="utf-8"?>
<Control xmlns="http://schemas.microsoft.com/VisualStudio/2011/storyboarding/control">
  <Id Name="System.Storyboarding.Backgrounds.DesktopTaskbar" Revision="1" Stencil="System.Storyboarding.Backgrounds" StencilVersion="0.1"/>
</Control>
</file>

<file path=customXml/item7.xml><?xml version="1.0" encoding="utf-8"?>
<Control xmlns="http://schemas.microsoft.com/VisualStudio/2011/storyboarding/control/v1.0">
  <Id Name="System.Storyboarding.Common.Breadcrumb" RevisionId="68ea164d-c1de-47a5-804f-d4d1290fa524" Stencil="System.Storyboarding.Common" StencilRevisionId="68ea164d-c1de-47a5-804f-d4d1290fa524" StencilVersion="0.1"/>
</Control>
</file>

<file path=customXml/item8.xml><?xml version="1.0" encoding="utf-8"?>
<Control xmlns="http://schemas.microsoft.com/VisualStudio/2011/storyboarding/control/v1.0">
  <Id Name="System.Storyboarding.Common.Text" RevisionId="68ea164d-c1de-47a5-804f-d4d1290fa524" Stencil="System.Storyboarding.Common" StencilRevisionId="68ea164d-c1de-47a5-804f-d4d1290fa524" StencilVersion="0.1"/>
</Control>
</file>

<file path=customXml/itemProps1.xml><?xml version="1.0" encoding="utf-8"?>
<ds:datastoreItem xmlns:ds="http://schemas.openxmlformats.org/officeDocument/2006/customXml" ds:itemID="{31CFBBD2-7ED7-462B-8C61-0D378207450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4402AF8-9E23-4B28-BACB-FF9ABB6DEAD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55a1d43-a54d-4ac8-8521-c5f8899e0f6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CFDDF06-4D2E-4D6D-9A1B-C447B3F4EA67}">
  <ds:schemaRefs>
    <ds:schemaRef ds:uri="http://schemas.microsoft.com/VisualStudio/2011/storyboarding/control/v1.0"/>
  </ds:schemaRefs>
</ds:datastoreItem>
</file>

<file path=customXml/itemProps4.xml><?xml version="1.0" encoding="utf-8"?>
<ds:datastoreItem xmlns:ds="http://schemas.openxmlformats.org/officeDocument/2006/customXml" ds:itemID="{5A6F5145-09F5-421E-ABA8-035D9DF59D73}">
  <ds:schemaRefs>
    <ds:schemaRef ds:uri="http://schemas.microsoft.com/VisualStudio/2011/storyboarding/control/v1.0"/>
  </ds:schemaRefs>
</ds:datastoreItem>
</file>

<file path=customXml/itemProps5.xml><?xml version="1.0" encoding="utf-8"?>
<ds:datastoreItem xmlns:ds="http://schemas.openxmlformats.org/officeDocument/2006/customXml" ds:itemID="{F7FCEA64-BCA4-489E-8F84-D7EB06BF3722}">
  <ds:schemaRefs>
    <ds:schemaRef ds:uri="http://schemas.openxmlformats.org/package/2006/metadata/core-properties"/>
    <ds:schemaRef ds:uri="http://www.w3.org/XML/1998/namespace"/>
    <ds:schemaRef ds:uri="http://schemas.microsoft.com/office/2006/documentManagement/types"/>
    <ds:schemaRef ds:uri="http://purl.org/dc/elements/1.1/"/>
    <ds:schemaRef ds:uri="http://purl.org/dc/terms/"/>
    <ds:schemaRef ds:uri="http://schemas.microsoft.com/office/infopath/2007/PartnerControls"/>
    <ds:schemaRef ds:uri="e55a1d43-a54d-4ac8-8521-c5f8899e0f64"/>
    <ds:schemaRef ds:uri="http://schemas.microsoft.com/office/2006/metadata/properties"/>
    <ds:schemaRef ds:uri="http://purl.org/dc/dcmitype/"/>
  </ds:schemaRefs>
</ds:datastoreItem>
</file>

<file path=customXml/itemProps6.xml><?xml version="1.0" encoding="utf-8"?>
<ds:datastoreItem xmlns:ds="http://schemas.openxmlformats.org/officeDocument/2006/customXml" ds:itemID="{B300ED6A-44C0-4FEE-A70C-C151EE7A7704}">
  <ds:schemaRefs>
    <ds:schemaRef ds:uri="http://schemas.microsoft.com/VisualStudio/2011/storyboarding/control"/>
  </ds:schemaRefs>
</ds:datastoreItem>
</file>

<file path=customXml/itemProps7.xml><?xml version="1.0" encoding="utf-8"?>
<ds:datastoreItem xmlns:ds="http://schemas.openxmlformats.org/officeDocument/2006/customXml" ds:itemID="{2ED57B16-65F0-4D88-8FC8-86653DF414F3}">
  <ds:schemaRefs>
    <ds:schemaRef ds:uri="http://schemas.microsoft.com/VisualStudio/2011/storyboarding/control/v1.0"/>
  </ds:schemaRefs>
</ds:datastoreItem>
</file>

<file path=customXml/itemProps8.xml><?xml version="1.0" encoding="utf-8"?>
<ds:datastoreItem xmlns:ds="http://schemas.openxmlformats.org/officeDocument/2006/customXml" ds:itemID="{6089AD14-2AFF-487A-A99A-106B05215CC5}">
  <ds:schemaRefs>
    <ds:schemaRef ds:uri="http://schemas.microsoft.com/VisualStudio/2011/storyboarding/control/v1.0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719</TotalTime>
  <Words>464</Words>
  <Application>Microsoft Office PowerPoint</Application>
  <PresentationFormat>Grand écran</PresentationFormat>
  <Paragraphs>127</Paragraphs>
  <Slides>14</Slides>
  <Notes>12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14</vt:i4>
      </vt:variant>
    </vt:vector>
  </HeadingPairs>
  <TitlesOfParts>
    <vt:vector size="19" baseType="lpstr">
      <vt:lpstr>Arial</vt:lpstr>
      <vt:lpstr>Calibri</vt:lpstr>
      <vt:lpstr>Segoe UI Light</vt:lpstr>
      <vt:lpstr>Wingdings</vt:lpstr>
      <vt:lpstr>Office Theme</vt:lpstr>
      <vt:lpstr>Monitorez vos applications web  avec Application Insights</vt:lpstr>
      <vt:lpstr>Présentation PowerPoint</vt:lpstr>
      <vt:lpstr>Avez-vous déjà eu ces problématiques ?</vt:lpstr>
      <vt:lpstr>Que fait Application Insights ?</vt:lpstr>
      <vt:lpstr>Et concrètement ?</vt:lpstr>
      <vt:lpstr>Et concrètement ?</vt:lpstr>
      <vt:lpstr>Et concrètement ?</vt:lpstr>
      <vt:lpstr>Et concrètement ?</vt:lpstr>
      <vt:lpstr>Démonstration</vt:lpstr>
      <vt:lpstr>Pour finir…</vt:lpstr>
      <vt:lpstr>Qu’en est-il de mes problématiques ?</vt:lpstr>
      <vt:lpstr>Qu’en est-il de mes problématiques ?</vt:lpstr>
      <vt:lpstr>Quelques informations utiles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Sebastien Ollivier</dc:creator>
  <cp:lastModifiedBy>Daniel Djordjevic</cp:lastModifiedBy>
  <cp:revision>127</cp:revision>
  <dcterms:modified xsi:type="dcterms:W3CDTF">2019-04-25T21:54:06Z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0x0101006A05AACA4383794F98A5B28ECA835883</vt:lpwstr>
  </property>
  <property fmtid="{D5CDD505-2E9C-101B-9397-08002B2CF9AE}" pid="3" name="Tfs.IsStoryboard">
    <vt:bool>true</vt:bool>
  </property>
</Properties>
</file>